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479" r:id="rId2"/>
    <p:sldId id="486" r:id="rId3"/>
    <p:sldId id="543" r:id="rId4"/>
    <p:sldId id="498" r:id="rId5"/>
    <p:sldId id="503" r:id="rId6"/>
    <p:sldId id="528" r:id="rId7"/>
    <p:sldId id="530" r:id="rId8"/>
    <p:sldId id="531" r:id="rId9"/>
    <p:sldId id="532" r:id="rId10"/>
    <p:sldId id="533" r:id="rId11"/>
    <p:sldId id="535" r:id="rId12"/>
    <p:sldId id="536" r:id="rId13"/>
    <p:sldId id="537" r:id="rId14"/>
    <p:sldId id="544" r:id="rId15"/>
    <p:sldId id="590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CCFF"/>
    <a:srgbClr val="D8B7B4"/>
    <a:srgbClr val="DCBFBC"/>
    <a:srgbClr val="FF99CC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2" autoAdjust="0"/>
  </p:normalViewPr>
  <p:slideViewPr>
    <p:cSldViewPr snapToGrid="0">
      <p:cViewPr varScale="1">
        <p:scale>
          <a:sx n="86" d="100"/>
          <a:sy n="86" d="100"/>
        </p:scale>
        <p:origin x="595" y="48"/>
      </p:cViewPr>
      <p:guideLst>
        <p:guide orient="horz" pos="1615"/>
        <p:guide pos="6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848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7.xml"/><Relationship Id="rId7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 dirty="0"/>
              <a:t>Administration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114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5C787CB-DB75-4D39-99F8-7CC49C9DF2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 dirty="0"/>
              <a:t>Administration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0571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19" rIns="96639" bIns="483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997D366-2299-4ECB-9C18-21442CC162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46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81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50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79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03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516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67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72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41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30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90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78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15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Administration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366-2299-4ECB-9C18-21442CC162E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27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36869" name="Line 5"/>
              <p:cNvSpPr>
                <a:spLocks noChangeShapeType="1"/>
              </p:cNvSpPr>
              <p:nvPr/>
            </p:nvSpPr>
            <p:spPr bwMode="ltGray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0" name="Line 6"/>
              <p:cNvSpPr>
                <a:spLocks noChangeShapeType="1"/>
              </p:cNvSpPr>
              <p:nvPr/>
            </p:nvSpPr>
            <p:spPr bwMode="ltGray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6871" name="Rectangle 7"/>
            <p:cNvSpPr>
              <a:spLocks noChangeArrowheads="1"/>
            </p:cNvSpPr>
            <p:nvPr/>
          </p:nvSpPr>
          <p:spPr bwMode="ltGray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1D4D2E-8F6D-4B73-866A-B4E5E6E9E579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0A2DD6-F8EC-4150-B05A-F9F929678D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EBC28-EC9D-4C93-8BE9-D679AEC7DD8A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4ABCE-8691-4248-A7FE-D4BFEF6FBF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3345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6E1B0-8798-40BA-9839-30F3FA00318A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D792-99B8-4050-9776-8344CD03D9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590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5F18B-F364-4F04-A513-D5AE7F366F7C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E9DF-787B-4CA9-93F0-CA2D0D70B22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" y="129365"/>
            <a:ext cx="1405728" cy="11146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268415" y="363520"/>
            <a:ext cx="625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96442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5F18B-F364-4F04-A513-D5AE7F366F7C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E9DF-787B-4CA9-93F0-CA2D0D70B22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68415" y="363520"/>
            <a:ext cx="625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Administration</a:t>
            </a:r>
          </a:p>
        </p:txBody>
      </p:sp>
      <p:pic>
        <p:nvPicPr>
          <p:cNvPr id="2" name="Picture 1" descr="Washington State Department of Ecology logo">
            <a:extLst>
              <a:ext uri="{FF2B5EF4-FFF2-40B4-BE49-F238E27FC236}">
                <a16:creationId xmlns:a16="http://schemas.microsoft.com/office/drawing/2014/main" id="{D3B5E27A-D52E-4279-99EF-E5D39B1A0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2" y="183015"/>
            <a:ext cx="2558125" cy="8959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323326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01B69-0E9E-48BA-85C4-0E177E3409D5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AF4B0-6E81-45C9-814E-C9D01A72B7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4707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3A056-78D9-4501-969E-A18E2A1DEE1A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E8B1-CE07-4336-AD8C-A61AF3FA71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4914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9208B-D2A8-408C-9C62-3977E9E52A55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9CC2-EADD-4E65-9A81-D19B610EE9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5940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FF650-79C6-46D3-9C7A-B4342A541AEF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A65F-7AE3-4ED8-82D9-38DB66925C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220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E6F13-DCB1-4EAC-B70E-9CC97619AF6E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37D35-1A2E-4BB6-94A1-F08D90EC5F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8564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C3AE6-C38B-45BD-AB80-458BF635D26C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58330-867B-4CEB-976C-0BCD7F2C57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99760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FC475-D009-4D34-824B-631BC38E7338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1A16-B06D-4079-8C60-F1F8602E5E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41519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28125" cy="6858000"/>
            <a:chOff x="0" y="0"/>
            <a:chExt cx="575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381" y="888"/>
              <a:ext cx="5369" cy="48"/>
              <a:chOff x="381" y="888"/>
              <a:chExt cx="5369" cy="48"/>
            </a:xfrm>
          </p:grpSpPr>
          <p:sp>
            <p:nvSpPr>
              <p:cNvPr id="35845" name="Line 5"/>
              <p:cNvSpPr>
                <a:spLocks noChangeShapeType="1"/>
              </p:cNvSpPr>
              <p:nvPr/>
            </p:nvSpPr>
            <p:spPr bwMode="ltGray">
              <a:xfrm>
                <a:off x="381" y="936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46" name="Line 6"/>
              <p:cNvSpPr>
                <a:spLocks noChangeShapeType="1"/>
              </p:cNvSpPr>
              <p:nvPr/>
            </p:nvSpPr>
            <p:spPr bwMode="ltGray">
              <a:xfrm>
                <a:off x="381" y="888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77914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EA07FD-2C00-4728-8176-3B1C39A7154F}" type="datetime1">
              <a:rPr lang="en-US" altLang="en-US"/>
              <a:pPr/>
              <a:t>10/13/2020</a:t>
            </a:fld>
            <a:endParaRPr lang="en-US" altLang="en-US" dirty="0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1E4FA2-7079-48D5-B607-8518FE6E4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halisbasinstrateg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7-12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6175253" cy="4270375"/>
          </a:xfrm>
          <a:noFill/>
          <a:ln/>
        </p:spPr>
        <p:txBody>
          <a:bodyPr/>
          <a:lstStyle/>
          <a:p>
            <a:pPr marL="458788" indent="-458788" algn="ctr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Administrative Procedures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Development permit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Variances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Inspections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Enforcement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Records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7-38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506538" y="1737360"/>
            <a:ext cx="3929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3. Final Inspection</a:t>
            </a: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35608" y="2514600"/>
            <a:ext cx="3690937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Check for:</a:t>
            </a:r>
          </a:p>
          <a:p>
            <a:pPr marL="344488" indent="-344488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Floor elevation</a:t>
            </a:r>
          </a:p>
          <a:p>
            <a:pPr marL="344488" indent="-344488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Enclosures</a:t>
            </a:r>
          </a:p>
          <a:p>
            <a:pPr marL="344488" indent="-344488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Equipment/utilities</a:t>
            </a:r>
          </a:p>
          <a:p>
            <a:pPr marL="344488" indent="-344488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Floodway</a:t>
            </a:r>
          </a:p>
          <a:p>
            <a:pPr marL="344488" indent="-34448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Anchoring</a:t>
            </a:r>
          </a:p>
          <a:p>
            <a:pPr marL="344488" indent="-34448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EC complete?</a:t>
            </a:r>
          </a:p>
        </p:txBody>
      </p:sp>
      <p:pic>
        <p:nvPicPr>
          <p:cNvPr id="364550" name="Picture 6" descr="Surve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0" t="17420" r="14624"/>
          <a:stretch/>
        </p:blipFill>
        <p:spPr bwMode="auto">
          <a:xfrm>
            <a:off x="5287617" y="2423447"/>
            <a:ext cx="3359653" cy="39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9530" y="6093408"/>
            <a:ext cx="5910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If all OK 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2800" dirty="0">
                <a:cs typeface="Times New Roman" panose="02020603050405020304" pitchFamily="18" charset="0"/>
              </a:rPr>
              <a:t>Certificate of Occupancy</a:t>
            </a:r>
          </a:p>
        </p:txBody>
      </p:sp>
    </p:spTree>
    <p:extLst>
      <p:ext uri="{BB962C8B-B14F-4D97-AF65-F5344CB8AC3E}">
        <p14:creationId xmlns:p14="http://schemas.microsoft.com/office/powerpoint/2010/main" val="2188573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4" name="Picture 6" descr="REDTA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"/>
          <a:stretch>
            <a:fillRect/>
          </a:stretch>
        </p:blipFill>
        <p:spPr bwMode="auto">
          <a:xfrm>
            <a:off x="5287963" y="3802063"/>
            <a:ext cx="3660775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7-41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6571560" cy="4797425"/>
          </a:xfrm>
          <a:noFill/>
          <a:ln/>
        </p:spPr>
        <p:txBody>
          <a:bodyPr/>
          <a:lstStyle/>
          <a:p>
            <a:pPr marL="220663" indent="-220663">
              <a:spcAft>
                <a:spcPts val="600"/>
              </a:spcAft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Enforcement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Withhold certificate of occupancy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Legal action with attorney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Record violation in deed records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Section 1316</a:t>
            </a:r>
          </a:p>
          <a:p>
            <a:pPr marL="622300" lvl="1" indent="-277813"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anose="02020603050405020304" pitchFamily="18" charset="0"/>
              </a:rPr>
              <a:t>No more flood insurance</a:t>
            </a:r>
          </a:p>
          <a:p>
            <a:pPr marL="622300" lvl="1" indent="-27781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anose="02020603050405020304" pitchFamily="18" charset="0"/>
              </a:rPr>
              <a:t>No claim payment</a:t>
            </a:r>
          </a:p>
          <a:p>
            <a:pPr marL="622300" lvl="1" indent="-27781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No mortgage/home loan</a:t>
            </a:r>
          </a:p>
          <a:p>
            <a:pPr marL="622300" lvl="1" indent="-27781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No disaster assistance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5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7-56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7393195" cy="4797425"/>
          </a:xfrm>
          <a:noFill/>
          <a:ln/>
        </p:spPr>
        <p:txBody>
          <a:bodyPr/>
          <a:lstStyle/>
          <a:p>
            <a:pPr marL="220663" indent="-220663"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Records at the time of the permit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Permit application and site plan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Other permits issued/not needed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Substantial improvement tracking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No rise certificate (in floodway)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1 foot rise certificate (no floodway mapped)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None/>
            </a:pPr>
            <a:endParaRPr lang="en-US" alt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7-56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7393195" cy="4797425"/>
          </a:xfrm>
          <a:noFill/>
          <a:ln/>
        </p:spPr>
        <p:txBody>
          <a:bodyPr/>
          <a:lstStyle/>
          <a:p>
            <a:pPr marL="220663" indent="-220663"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Records after the permit is issued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Second inspection elevation record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Final construction Elevation Certificate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Final construction Floodproofing Certificate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Certificate of Occupancy</a:t>
            </a:r>
          </a:p>
        </p:txBody>
      </p:sp>
    </p:spTree>
    <p:extLst>
      <p:ext uri="{BB962C8B-B14F-4D97-AF65-F5344CB8AC3E}">
        <p14:creationId xmlns:p14="http://schemas.microsoft.com/office/powerpoint/2010/main" val="4224630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7-36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269" y="2424113"/>
            <a:ext cx="3030537" cy="3846512"/>
          </a:xfrm>
          <a:noFill/>
          <a:ln/>
        </p:spPr>
        <p:txBody>
          <a:bodyPr/>
          <a:lstStyle/>
          <a:p>
            <a:pPr marL="458788" indent="-458788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Timing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Slab:  forms are placed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Elevated: foundation completed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Floodproofed: when done 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1506538" y="1737360"/>
            <a:ext cx="4826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2. Elevation Inspection</a:t>
            </a:r>
          </a:p>
        </p:txBody>
      </p:sp>
      <p:pic>
        <p:nvPicPr>
          <p:cNvPr id="362502" name="Picture 6" descr="pouring the foundation (CRS-4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728913"/>
            <a:ext cx="4530725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27">
            <a:extLst>
              <a:ext uri="{FF2B5EF4-FFF2-40B4-BE49-F238E27FC236}">
                <a16:creationId xmlns:a16="http://schemas.microsoft.com/office/drawing/2014/main" id="{8BE90D81-E333-4192-9EF6-D72FD3D69910}"/>
              </a:ext>
            </a:extLst>
          </p:cNvPr>
          <p:cNvCxnSpPr>
            <a:cxnSpLocks/>
          </p:cNvCxnSpPr>
          <p:nvPr/>
        </p:nvCxnSpPr>
        <p:spPr>
          <a:xfrm flipV="1">
            <a:off x="3604334" y="4776186"/>
            <a:ext cx="3880728" cy="15979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C15B58-6AED-4196-BA26-EB1ADA0B6A50}"/>
              </a:ext>
            </a:extLst>
          </p:cNvPr>
          <p:cNvSpPr txBox="1"/>
          <p:nvPr/>
        </p:nvSpPr>
        <p:spPr>
          <a:xfrm>
            <a:off x="5068634" y="3062980"/>
            <a:ext cx="3302506" cy="757130"/>
          </a:xfrm>
          <a:prstGeom prst="rect">
            <a:avLst/>
          </a:prstGeom>
          <a:solidFill>
            <a:srgbClr val="00621A"/>
          </a:solidFill>
        </p:spPr>
        <p:txBody>
          <a:bodyPr wrap="none">
            <a:spAutoFit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4800" dirty="0">
                <a:cs typeface="Times New Roman" panose="02020603050405020304" pitchFamily="18" charset="0"/>
              </a:rPr>
              <a:t>Questions?</a:t>
            </a:r>
            <a:endParaRPr lang="en-US" altLang="en-US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62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Basics of Floodplain Regulations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1C31-BB73-4733-A44A-245E80777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0" r="1053" b="11983"/>
          <a:stretch/>
        </p:blipFill>
        <p:spPr>
          <a:xfrm>
            <a:off x="-1" y="2606842"/>
            <a:ext cx="9144000" cy="3753257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698909E8-F64D-4E2F-85A3-9C6F43BE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71" y="3612682"/>
            <a:ext cx="7545655" cy="32008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  <a:buSzPct val="75000"/>
            </a:pPr>
            <a:r>
              <a:rPr lang="en-US" altLang="en-US" sz="4800" dirty="0">
                <a:cs typeface="Times New Roman" panose="02020603050405020304" pitchFamily="18" charset="0"/>
              </a:rPr>
              <a:t>Adjourn</a:t>
            </a:r>
          </a:p>
          <a:p>
            <a:pPr algn="ctr">
              <a:spcBef>
                <a:spcPts val="0"/>
              </a:spcBef>
              <a:buSzPct val="75000"/>
            </a:pPr>
            <a:r>
              <a:rPr lang="en-US" altLang="en-US" sz="3600" dirty="0">
                <a:cs typeface="Times New Roman" panose="02020603050405020304" pitchFamily="18" charset="0"/>
              </a:rPr>
              <a:t>Register for November 2 workshop</a:t>
            </a:r>
          </a:p>
          <a:p>
            <a:pPr algn="ctr">
              <a:spcBef>
                <a:spcPts val="0"/>
              </a:spcBef>
              <a:buSzPct val="75000"/>
            </a:pPr>
            <a:r>
              <a:rPr lang="en-US" altLang="en-US" sz="3600" dirty="0">
                <a:cs typeface="Times New Roman" panose="02020603050405020304" pitchFamily="18" charset="0"/>
              </a:rPr>
              <a:t>“Regulating After a Disaster”</a:t>
            </a:r>
          </a:p>
          <a:p>
            <a:pPr algn="ctr">
              <a:spcBef>
                <a:spcPts val="0"/>
              </a:spcBef>
              <a:buSzPct val="75000"/>
            </a:pPr>
            <a:r>
              <a:rPr lang="en-US" altLang="en-US" sz="3600" dirty="0">
                <a:cs typeface="Times New Roman" panose="02020603050405020304" pitchFamily="18" charset="0"/>
              </a:rPr>
              <a:t>And get references and recording at</a:t>
            </a:r>
          </a:p>
          <a:p>
            <a:pPr algn="ctr">
              <a:spcBef>
                <a:spcPts val="0"/>
              </a:spcBef>
              <a:buSzPct val="75000"/>
            </a:pPr>
            <a:r>
              <a:rPr lang="en-US" altLang="en-US" sz="3600" dirty="0">
                <a:cs typeface="Times New Roman" panose="02020603050405020304" pitchFamily="18" charset="0"/>
                <a:hlinkClick r:id="rId4"/>
              </a:rPr>
              <a:t>https://chehalisbasinstrategy.com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77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7158162" cy="4270375"/>
          </a:xfrm>
          <a:noFill/>
          <a:ln/>
        </p:spPr>
        <p:txBody>
          <a:bodyPr/>
          <a:lstStyle/>
          <a:p>
            <a:pPr marL="458788" indent="-458788">
              <a:spcBef>
                <a:spcPts val="0"/>
              </a:spcBef>
              <a:spcAft>
                <a:spcPts val="1200"/>
              </a:spcAft>
              <a:buClrTx/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Development permit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Site plan specifications (e.g., floodway?)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Building data (for Elevation Certificate)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Permits needed from other agencies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anose="02020603050405020304" pitchFamily="18" charset="0"/>
              </a:rPr>
              <a:t>Local offices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anose="02020603050405020304" pitchFamily="18" charset="0"/>
              </a:rPr>
              <a:t>State permits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Times New Roman" panose="02020603050405020304" pitchFamily="18" charset="0"/>
              </a:rPr>
              <a:t>Federal permits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33375" y="1706563"/>
            <a:ext cx="89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33375" y="1706563"/>
            <a:ext cx="89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60EC6-5A3E-4BA6-B934-17FF320A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86" y="1595823"/>
            <a:ext cx="4035158" cy="5212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656F6-B0F2-4E12-9993-5BEDC8B1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08" y="1595823"/>
            <a:ext cx="4035159" cy="521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71D64-B93A-4E23-AE31-3104D3C72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" t="5706" r="2474" b="44756"/>
          <a:stretch/>
        </p:blipFill>
        <p:spPr>
          <a:xfrm>
            <a:off x="1229486" y="1595823"/>
            <a:ext cx="774252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1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1026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7-45</a:t>
            </a:r>
          </a:p>
        </p:txBody>
      </p:sp>
      <p:sp>
        <p:nvSpPr>
          <p:cNvPr id="35021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7397750" cy="4543425"/>
          </a:xfrm>
          <a:noFill/>
          <a:ln/>
        </p:spPr>
        <p:txBody>
          <a:bodyPr/>
          <a:lstStyle/>
          <a:p>
            <a:pPr marL="458788" indent="-458788">
              <a:spcAft>
                <a:spcPct val="20000"/>
              </a:spcAft>
              <a:buFont typeface="Monotype Sorts" pitchFamily="2" charset="2"/>
              <a:buNone/>
              <a:tabLst>
                <a:tab pos="407988" algn="l"/>
              </a:tabLst>
            </a:pPr>
            <a:r>
              <a:rPr lang="en-US" altLang="en-US" sz="3600" dirty="0">
                <a:cs typeface="Times New Roman" panose="02020603050405020304" pitchFamily="18" charset="0"/>
              </a:rPr>
              <a:t>Variance Guidance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Unique to the property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Pertains to the land, not the occupant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44 CFR 60.6(a)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Follow the procedures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Good and sufficient cause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Applicant proves unnecessary hardship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Minimum variation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78" r="4159" b="3929"/>
          <a:stretch/>
        </p:blipFill>
        <p:spPr>
          <a:xfrm>
            <a:off x="1742303" y="2782219"/>
            <a:ext cx="5845585" cy="3967668"/>
          </a:xfrm>
          <a:prstGeom prst="rect">
            <a:avLst/>
          </a:prstGeom>
        </p:spPr>
      </p:pic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7-50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6980332" cy="208915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407988" algn="l"/>
              </a:tabLst>
            </a:pPr>
            <a:r>
              <a:rPr lang="en-US" altLang="en-US" sz="2800" dirty="0">
                <a:cs typeface="Times New Roman" panose="02020603050405020304" pitchFamily="18" charset="0"/>
              </a:rPr>
              <a:t>Advise applicant that flood insurance premiums will be higher</a:t>
            </a: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5931245" y="5387546"/>
            <a:ext cx="1482524" cy="1272149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4A8F8-6405-4D14-A4ED-FCE8580AAC85}"/>
              </a:ext>
            </a:extLst>
          </p:cNvPr>
          <p:cNvSpPr txBox="1"/>
          <p:nvPr/>
        </p:nvSpPr>
        <p:spPr>
          <a:xfrm>
            <a:off x="782637" y="3736049"/>
            <a:ext cx="3354123" cy="677108"/>
          </a:xfrm>
          <a:prstGeom prst="rect">
            <a:avLst/>
          </a:prstGeom>
          <a:solidFill>
            <a:srgbClr val="FFFFCC"/>
          </a:solidFill>
          <a:ln w="635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Polling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5" grpId="0" animBg="1" autoUpdateAnimBg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7-36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1737360"/>
            <a:ext cx="7397750" cy="3846513"/>
          </a:xfrm>
          <a:noFill/>
          <a:ln/>
        </p:spPr>
        <p:txBody>
          <a:bodyPr/>
          <a:lstStyle/>
          <a:p>
            <a:pPr marL="609600" indent="-60960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Inspections</a:t>
            </a:r>
          </a:p>
          <a:p>
            <a:pPr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First: Pre-construction</a:t>
            </a:r>
          </a:p>
          <a:p>
            <a:pPr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Second: Elevation</a:t>
            </a:r>
          </a:p>
          <a:p>
            <a:pPr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Third: Final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332" y="1935163"/>
            <a:ext cx="3329178" cy="43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7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7-36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3" y="2424113"/>
            <a:ext cx="7059612" cy="3846512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anose="02020603050405020304" pitchFamily="18" charset="0"/>
              </a:rPr>
              <a:t>Locate floodplain boundaries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anose="02020603050405020304" pitchFamily="18" charset="0"/>
              </a:rPr>
              <a:t>Setbacks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cs typeface="Times New Roman" panose="02020603050405020304" pitchFamily="18" charset="0"/>
              </a:rPr>
              <a:t>No encroach- 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344488" algn="l"/>
              </a:tabLst>
            </a:pPr>
            <a:r>
              <a:rPr lang="en-US" altLang="en-US" dirty="0">
                <a:cs typeface="Times New Roman" panose="02020603050405020304" pitchFamily="18" charset="0"/>
              </a:rPr>
              <a:t>	ment in the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344488" algn="l"/>
              </a:tabLst>
            </a:pPr>
            <a:r>
              <a:rPr lang="en-US" altLang="en-US" dirty="0">
                <a:cs typeface="Times New Roman" panose="02020603050405020304" pitchFamily="18" charset="0"/>
              </a:rPr>
              <a:t>	floodway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506538" y="1737360"/>
            <a:ext cx="6288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1. Pre-construction Inspection</a:t>
            </a:r>
          </a:p>
        </p:txBody>
      </p:sp>
      <p:pic>
        <p:nvPicPr>
          <p:cNvPr id="361478" name="Picture 6" descr="PRE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" t="1649"/>
          <a:stretch/>
        </p:blipFill>
        <p:spPr bwMode="auto">
          <a:xfrm>
            <a:off x="4481848" y="3273286"/>
            <a:ext cx="4592302" cy="33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0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7-36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269" y="2424113"/>
            <a:ext cx="3030537" cy="3846512"/>
          </a:xfrm>
          <a:noFill/>
          <a:ln/>
        </p:spPr>
        <p:txBody>
          <a:bodyPr/>
          <a:lstStyle/>
          <a:p>
            <a:pPr marL="458788" indent="-458788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Timing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Slab:  forms are placed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Elevated: foundation completed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Floodproofed: when done 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1506538" y="1737360"/>
            <a:ext cx="4826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2. Elevation Inspection</a:t>
            </a:r>
          </a:p>
        </p:txBody>
      </p:sp>
      <p:pic>
        <p:nvPicPr>
          <p:cNvPr id="362502" name="Picture 6" descr="pouring the foundation (CRS-4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728913"/>
            <a:ext cx="4530725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27">
            <a:extLst>
              <a:ext uri="{FF2B5EF4-FFF2-40B4-BE49-F238E27FC236}">
                <a16:creationId xmlns:a16="http://schemas.microsoft.com/office/drawing/2014/main" id="{8BE90D81-E333-4192-9EF6-D72FD3D69910}"/>
              </a:ext>
            </a:extLst>
          </p:cNvPr>
          <p:cNvCxnSpPr>
            <a:cxnSpLocks/>
          </p:cNvCxnSpPr>
          <p:nvPr/>
        </p:nvCxnSpPr>
        <p:spPr>
          <a:xfrm flipV="1">
            <a:off x="3604334" y="4776186"/>
            <a:ext cx="3880728" cy="15979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8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333375" y="1706563"/>
            <a:ext cx="898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7-36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1506538" y="1737360"/>
            <a:ext cx="4826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2. Elevation Inspection</a:t>
            </a:r>
          </a:p>
        </p:txBody>
      </p:sp>
      <p:pic>
        <p:nvPicPr>
          <p:cNvPr id="363525" name="Picture 5" descr="pouring the foundation (CRS-43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/>
          <a:stretch/>
        </p:blipFill>
        <p:spPr bwMode="auto">
          <a:xfrm>
            <a:off x="5446643" y="2728913"/>
            <a:ext cx="3538607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33513" y="2511425"/>
            <a:ext cx="4149725" cy="3846513"/>
          </a:xfrm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Check for: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Lowest floor elevation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Fill compaction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Locations on site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Foundation openings</a:t>
            </a:r>
          </a:p>
        </p:txBody>
      </p:sp>
    </p:spTree>
    <p:extLst>
      <p:ext uri="{BB962C8B-B14F-4D97-AF65-F5344CB8AC3E}">
        <p14:creationId xmlns:p14="http://schemas.microsoft.com/office/powerpoint/2010/main" val="266709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ground">
  <a:themeElements>
    <a:clrScheme name="background 1">
      <a:dk1>
        <a:srgbClr val="003300"/>
      </a:dk1>
      <a:lt1>
        <a:srgbClr val="FFFFFF"/>
      </a:lt1>
      <a:dk2>
        <a:srgbClr val="336600"/>
      </a:dk2>
      <a:lt2>
        <a:srgbClr val="FFCC66"/>
      </a:lt2>
      <a:accent1>
        <a:srgbClr val="996633"/>
      </a:accent1>
      <a:accent2>
        <a:srgbClr val="0099CC"/>
      </a:accent2>
      <a:accent3>
        <a:srgbClr val="ADB8AA"/>
      </a:accent3>
      <a:accent4>
        <a:srgbClr val="DADADA"/>
      </a:accent4>
      <a:accent5>
        <a:srgbClr val="CAB8AD"/>
      </a:accent5>
      <a:accent6>
        <a:srgbClr val="008AB9"/>
      </a:accent6>
      <a:hlink>
        <a:srgbClr val="FF9933"/>
      </a:hlink>
      <a:folHlink>
        <a:srgbClr val="009900"/>
      </a:folHlink>
    </a:clrScheme>
    <a:fontScheme name="backgrou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ackground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G:\background.pot</Template>
  <TotalTime>4250</TotalTime>
  <Words>370</Words>
  <Application>Microsoft Office PowerPoint</Application>
  <PresentationFormat>On-screen Show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Monotype Sorts</vt:lpstr>
      <vt:lpstr>Times New Roman</vt:lpstr>
      <vt:lpstr>Wingdings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French Wetmore</cp:lastModifiedBy>
  <cp:revision>152</cp:revision>
  <cp:lastPrinted>2020-10-07T22:19:03Z</cp:lastPrinted>
  <dcterms:created xsi:type="dcterms:W3CDTF">1601-01-01T00:00:00Z</dcterms:created>
  <dcterms:modified xsi:type="dcterms:W3CDTF">2020-10-13T21:40:19Z</dcterms:modified>
</cp:coreProperties>
</file>